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ks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0" r:id="rId3"/>
    <p:sldId id="261" r:id="rId4"/>
    <p:sldId id="262" r:id="rId5"/>
    <p:sldId id="263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>
          <p15:clr>
            <a:srgbClr val="A4A3A4"/>
          </p15:clr>
        </p15:guide>
        <p15:guide id="2" orient="horz" pos="4032">
          <p15:clr>
            <a:srgbClr val="A4A3A4"/>
          </p15:clr>
        </p15:guide>
        <p15:guide id="3" orient="horz" pos="672">
          <p15:clr>
            <a:srgbClr val="A4A3A4"/>
          </p15:clr>
        </p15:guide>
        <p15:guide id="4" pos="2880">
          <p15:clr>
            <a:srgbClr val="A4A3A4"/>
          </p15:clr>
        </p15:guide>
        <p15:guide id="5" pos="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FF3B93"/>
    <a:srgbClr val="E0DC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70" autoAdjust="0"/>
    <p:restoredTop sz="96057" autoAdjust="0"/>
  </p:normalViewPr>
  <p:slideViewPr>
    <p:cSldViewPr>
      <p:cViewPr varScale="1">
        <p:scale>
          <a:sx n="67" d="100"/>
          <a:sy n="67" d="100"/>
        </p:scale>
        <p:origin x="1452" y="60"/>
      </p:cViewPr>
      <p:guideLst>
        <p:guide orient="horz" pos="2256"/>
        <p:guide orient="horz" pos="4032"/>
        <p:guide orient="horz" pos="672"/>
        <p:guide pos="2880"/>
        <p:guide pos="4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1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22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79014479179707"/>
          <c:y val="7.3765073484031815E-2"/>
          <c:w val="0.82476572183380881"/>
          <c:h val="0.76256450956409449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Asia-Pacific</c:v>
                </c:pt>
                <c:pt idx="1">
                  <c:v>Europe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17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1"/>
        <c:axId val="-777270416"/>
        <c:axId val="-777262800"/>
      </c:barChart>
      <c:catAx>
        <c:axId val="-7772704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-777262800"/>
        <c:crosses val="autoZero"/>
        <c:auto val="1"/>
        <c:lblAlgn val="ctr"/>
        <c:lblOffset val="100"/>
        <c:noMultiLvlLbl val="0"/>
      </c:catAx>
      <c:valAx>
        <c:axId val="-777262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-777270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>
          <a:solidFill>
            <a:schemeClr val="bg1">
              <a:lumMod val="65000"/>
            </a:schemeClr>
          </a:solidFill>
          <a:latin typeface="Trebuchet MS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735133016495863E-2"/>
          <c:y val="2.4143652987895201E-2"/>
          <c:w val="0.83452973396700825"/>
          <c:h val="0.9517126940242096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rebuchet MS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Asia-Pacific</c:v>
                </c:pt>
                <c:pt idx="1">
                  <c:v>Europe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17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41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9042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FF91C-AA2B-4B43-991D-8C9892EA2745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1049043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1049044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45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9046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74A27-B222-4CE9-B20F-AA4F4EF7D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502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8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590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1326A-7478-4F34-AA8C-B1C36B37427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766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10490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90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97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99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9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10490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90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9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10485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13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9014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0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10490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90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1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2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10490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90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2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2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026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028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10490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90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99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104899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99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10490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90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35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9036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3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0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10490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90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0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900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900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0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10490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90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9103-2A3B-409E-B0BD-99120AB203A1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1BC8B-59BE-4F2E-B4AB-2AA12569B9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2" descr="C:\Users\Andleeb\Downloads\Active-Pharmaceutical-Ingredients-Marke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pic>
        <p:nvPicPr>
          <p:cNvPr id="209715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09715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097155" name="Picture 3"/>
          <p:cNvPicPr>
            <a:picLocks noChangeAspect="1"/>
          </p:cNvPicPr>
          <p:nvPr/>
        </p:nvPicPr>
        <p:blipFill rotWithShape="1">
          <a:blip r:embed="rId5"/>
          <a:srcRect l="-6349" t="-13995" r="-9609" b="-6374"/>
          <a:stretch>
            <a:fillRect/>
          </a:stretch>
        </p:blipFill>
        <p:spPr>
          <a:xfrm>
            <a:off x="7142627" y="6098771"/>
            <a:ext cx="2001372" cy="73152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</p:spPr>
      </p:pic>
      <p:sp>
        <p:nvSpPr>
          <p:cNvPr id="1048587" name="Title 1"/>
          <p:cNvSpPr txBox="1"/>
          <p:nvPr/>
        </p:nvSpPr>
        <p:spPr>
          <a:xfrm>
            <a:off x="7143" y="714356"/>
            <a:ext cx="9136857" cy="1083964"/>
          </a:xfrm>
          <a:prstGeom prst="rect">
            <a:avLst/>
          </a:prstGeom>
          <a:solidFill>
            <a:srgbClr val="00B0F0">
              <a:alpha val="65098"/>
            </a:srgbClr>
          </a:solidFill>
          <a:ln w="57150"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spc="-15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Global Market of </a:t>
            </a:r>
            <a:r>
              <a:rPr lang="en-US" sz="3200" b="1" spc="-15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Drotaverine HCl </a:t>
            </a:r>
            <a:endParaRPr lang="en-US" sz="3200" b="1" spc="-15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r"/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Global Techno-Commercial 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Feasibility Report</a:t>
            </a:r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Flowchart: Process 5"/>
          <p:cNvSpPr/>
          <p:nvPr/>
        </p:nvSpPr>
        <p:spPr>
          <a:xfrm>
            <a:off x="716280" y="1064524"/>
            <a:ext cx="7741920" cy="510767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32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32"/>
                </a:lnTo>
                <a:cubicBezTo>
                  <a:pt x="6825" y="3336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1 EXECUTIVE SUMMARY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2 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DROTAVERINE HCL BASIC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INSIGHTS</a:t>
            </a:r>
            <a:endParaRPr lang="zh-CN" altLang="en-US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Product Overview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CAS No &amp; Synonyms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Innovator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Launching date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Priority and Patent Expiry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3 GLOBAL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DROTAVERINE HCL FORMS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, GRADES </a:t>
            </a:r>
            <a:endParaRPr lang="zh-CN" altLang="en-US"/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APPLICATIONS &amp; MECHANISM OF ACTION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Drotaverine HCl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Form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Drotaverine HCl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Grades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Drotaverine</a:t>
            </a:r>
            <a:r>
              <a:rPr lang="fr-F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</a:t>
            </a:r>
            <a:r>
              <a:rPr lang="fr-F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HCl</a:t>
            </a:r>
            <a:r>
              <a:rPr lang="fr-F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Applications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Manufacturing of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Drotaverine HCl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to PU Foams 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4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DROTAVERINE HCL-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CONTINENT WISE MANUFACTURERS, </a:t>
            </a:r>
            <a:endParaRPr lang="zh-CN" altLang="en-US"/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MANUFACTURING VOLUME &amp; CONTACT DETAILS</a:t>
            </a:r>
            <a:endParaRPr lang="zh-CN" altLang="en-US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Drotaverine HCl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Continent 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Drotaverine HCl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Continent Wise Manufacturing Volume</a:t>
            </a:r>
          </a:p>
        </p:txBody>
      </p:sp>
      <p:sp>
        <p:nvSpPr>
          <p:cNvPr id="1048654" name="Title 1"/>
          <p:cNvSpPr txBox="1"/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1/4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</p:txBody>
      </p:sp>
      <p:grpSp>
        <p:nvGrpSpPr>
          <p:cNvPr id="90" name="Group 17"/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91" name="Group 18"/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1048655" name="Flowchart: Decision 28"/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8656" name="Flowchart: Decision 29"/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8657" name="Flowchart: Decision 30"/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2" name="Group 19"/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1048658" name="Freeform 63"/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8659" name="Freeform 64"/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8660" name="Freeform 65"/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8661" name="Freeform 66"/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3" name="Group 20"/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1048662" name="Flowchart: Decision 22"/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8663" name="Flowchart: Decision 23"/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48664" name="Flowchart: Decision 21"/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Title 1"/>
          <p:cNvSpPr txBox="1"/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2/4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048666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Drotaverine HCl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Continent Wise Manufacturers Relevant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Drotaverine HCl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Country 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Drotaverine HCl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Country 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Drotaverine HCl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Country Wise Manufacturers Relevant Contact Details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5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DROTAVERINE HCL -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INDIAN MANUFACTURERS, MANUFACTURING VOLUME &amp; 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Drotaverine HCl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Indian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Drotaverine HCl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Drotaverine HCl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Indian Manufacturers Relevant Contact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Details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6 WORLDWIDE MANUFACTURING PROCESSES,RAW MATERIAL</a:t>
            </a:r>
          </a:p>
          <a:p>
            <a:pPr>
              <a:lnSpc>
                <a:spcPct val="150000"/>
              </a:lnSpc>
            </a:pPr>
            <a:r>
              <a:rPr lang="en-IN" sz="1200" b="1" dirty="0" smtClean="0">
                <a:solidFill>
                  <a:schemeClr val="accent1"/>
                </a:solidFill>
                <a:latin typeface="Trebuchet MS" pitchFamily="34" charset="0"/>
              </a:rPr>
              <a:t>&amp; MANUFACTURING COST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Manufacturing process Analysis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All type of Manufacturing routes &amp; schematic diagram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Manufacturing cost analysis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7 DROTAVERINE HCL FEASIBILITY ANALYSIS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Raw Material &amp; Production Capacity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Manufacturing Process Description With Comparison Of Various Other Process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Detail Of Hazardous Chemicals storage &amp; Handling </a:t>
            </a:r>
          </a:p>
          <a:p>
            <a:pPr>
              <a:lnSpc>
                <a:spcPct val="150000"/>
              </a:lnSpc>
            </a:pP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</p:txBody>
      </p:sp>
      <p:grpSp>
        <p:nvGrpSpPr>
          <p:cNvPr id="95" name="Group 17"/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96" name="Group 18"/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1048667" name="Flowchart: Decision 29"/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8668" name="Flowchart: Decision 39"/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8669" name="Flowchart: Decision 40"/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7" name="Group 19"/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1048670" name="Freeform 63"/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8671" name="Freeform 64"/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8672" name="Freeform 65"/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8673" name="Freeform 66"/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8" name="Group 20"/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1048674" name="Flowchart: Decision 22"/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8675" name="Flowchart: Decision 23"/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48676" name="Flowchart: Decision 21"/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7" name="Title 1"/>
          <p:cNvSpPr txBox="1"/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3/4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048678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8 DROTAVERINE HCL RETURN ON INVESTMENT &amp; BREAKEVEN 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ANALYSIS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9 PRICE TREND ANALYSIS OF DROTAVERINE HCL FOR 3 YEARS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COUNTRYWISE PRICE TREND ANALYSIS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MANUFACTURERWISE PRICE TREND ANALYSIS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10 DROTAVERINE HCl GLOBAL MARKET WITH PAST AND FUTURE 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PREDICTION CONTINENT WISE MANUFACTURERS, MANUFACTURING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 VOLUME &amp;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Drotaverine HCl Continent 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Drotaverine HCl Continent 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Drotaverine HCl Continent Wise Manufacturers Relevant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Drotaverine HCl Country 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Drotaverine HCl Country 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Drotaverine HCl Country Wise Manufacturers Relevant Contact Details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11 DROTAVERINE HCL - CUSTOMER WISE CONSUMPTION, QUANTITY &amp; 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CONTACT INFORMATION INSIGHTS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Drotaverine HCl Global 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Drotaverine HCl Global Buyers As Per Buying Quantity</a:t>
            </a:r>
          </a:p>
          <a:p>
            <a:pPr marL="171450" indent="-171450">
              <a:lnSpc>
                <a:spcPct val="150000"/>
              </a:lnSpc>
            </a:pP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</p:txBody>
      </p:sp>
      <p:grpSp>
        <p:nvGrpSpPr>
          <p:cNvPr id="100" name="Group 17"/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101" name="Group 18"/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1048679" name="Flowchart: Decision 28"/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8680" name="Flowchart: Decision 29"/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8681" name="Flowchart: Decision 30"/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2" name="Group 19"/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1048682" name="Freeform 63"/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8683" name="Freeform 64"/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8684" name="Freeform 65"/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8685" name="Freeform 66"/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3" name="Group 20"/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1048686" name="Flowchart: Decision 22"/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8687" name="Flowchart: Decision 23"/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48688" name="Flowchart: Decision 21"/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9" name="Title 1"/>
          <p:cNvSpPr txBox="1"/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4/4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048690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Drotaverine HCl Continent Wise 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Drotaverine HCl Continent Wise Buyers As Per Buying Quantity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Drotaverine HCl Country Wise 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Drotaverine HCl Country Wise Buyers As Per Buying Quantity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12 DROTAVERINE HCL WORLDWIDE PATENT &amp; REGULATORY ASPECTS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Total Patent Filed With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Country Wise Product Registration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Import Policy- Anti Dumping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Import Duty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Export Benefits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License Required For Trade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Regulatory Status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13 DROTAVERINE HCL CONTINENT WISE EXPORT/ IMPORT STATISTICS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Drotaverine HCl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Continent Wise Import Statistics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Drotaverine HCl Continent Wise Export Statistics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14 DROTAVERINE HCL WORLDWIDE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SWOT ANALYSIS &amp; BUSINESS RECOMMENDATION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Drotaverine HCl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SWOT Analysis (Strength, Weakness, Opportunities &amp; Threat)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Drotaverine HCl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Business Prospects &amp; Our Recommendation</a:t>
            </a:r>
          </a:p>
        </p:txBody>
      </p:sp>
      <p:grpSp>
        <p:nvGrpSpPr>
          <p:cNvPr id="105" name="Group 17"/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106" name="Group 18"/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1048691" name="Flowchart: Decision 28"/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8692" name="Flowchart: Decision 29"/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8693" name="Flowchart: Decision 30"/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7" name="Group 19"/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1048694" name="Freeform 63"/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8695" name="Freeform 64"/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8696" name="Freeform 65"/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8697" name="Freeform 66"/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8" name="Group 20"/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1048698" name="Flowchart: Decision 22"/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8699" name="Flowchart: Decision 23"/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48700" name="Flowchart: Decision 21"/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6" name="Title 1"/>
          <p:cNvSpPr txBox="1"/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Executive Summary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Global &amp;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Indian Drotaverine HCl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Market 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2020-21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in a Nutshell</a:t>
            </a:r>
          </a:p>
        </p:txBody>
      </p:sp>
      <p:sp>
        <p:nvSpPr>
          <p:cNvPr id="1048707" name="Rectangle 3"/>
          <p:cNvSpPr/>
          <p:nvPr/>
        </p:nvSpPr>
        <p:spPr>
          <a:xfrm>
            <a:off x="347504" y="1211033"/>
            <a:ext cx="21527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FD308B"/>
                </a:solidFill>
              </a:rPr>
              <a:t>Global Drotaverine HCl Market </a:t>
            </a:r>
            <a:endParaRPr lang="en-US" dirty="0">
              <a:solidFill>
                <a:srgbClr val="FD308B"/>
              </a:solidFill>
            </a:endParaRPr>
          </a:p>
        </p:txBody>
      </p:sp>
      <p:pic>
        <p:nvPicPr>
          <p:cNvPr id="2097183" name="Picture 2" descr="C:\Users\user\AppData\Local\Microsoft\Windows\INetCache\IE\X5SN2UOM\16902-illustration-of-a-globe-pv[1]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27285" y="1203960"/>
            <a:ext cx="640080" cy="640080"/>
          </a:xfrm>
          <a:prstGeom prst="rect">
            <a:avLst/>
          </a:prstGeom>
          <a:noFill/>
        </p:spPr>
      </p:pic>
      <p:sp>
        <p:nvSpPr>
          <p:cNvPr id="1048708" name="Rounded Rectangle 2"/>
          <p:cNvSpPr/>
          <p:nvPr/>
        </p:nvSpPr>
        <p:spPr>
          <a:xfrm>
            <a:off x="3475392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10,000t</a:t>
            </a:r>
          </a:p>
        </p:txBody>
      </p:sp>
      <p:sp>
        <p:nvSpPr>
          <p:cNvPr id="1048709" name="Rounded Rectangle 14"/>
          <p:cNvSpPr/>
          <p:nvPr/>
        </p:nvSpPr>
        <p:spPr>
          <a:xfrm>
            <a:off x="3566832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122 MT</a:t>
            </a:r>
          </a:p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048710" name="Rounded Rectangle 15"/>
          <p:cNvSpPr/>
          <p:nvPr/>
        </p:nvSpPr>
        <p:spPr>
          <a:xfrm>
            <a:off x="5298768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~ $62m </a:t>
            </a:r>
          </a:p>
        </p:txBody>
      </p:sp>
      <p:sp>
        <p:nvSpPr>
          <p:cNvPr id="1048711" name="Rounded Rectangle 11"/>
          <p:cNvSpPr/>
          <p:nvPr/>
        </p:nvSpPr>
        <p:spPr>
          <a:xfrm>
            <a:off x="5382588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Value</a:t>
            </a:r>
            <a:endParaRPr lang="en-IN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$490 M</a:t>
            </a:r>
          </a:p>
          <a:p>
            <a:pPr algn="ctr"/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48712" name="Rounded Rectangle 16"/>
          <p:cNvSpPr/>
          <p:nvPr/>
        </p:nvSpPr>
        <p:spPr>
          <a:xfrm>
            <a:off x="7114525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48713" name="Rounded Rectangle 12"/>
          <p:cNvSpPr/>
          <p:nvPr/>
        </p:nvSpPr>
        <p:spPr>
          <a:xfrm>
            <a:off x="7190725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Growth rate</a:t>
            </a:r>
          </a:p>
          <a:p>
            <a:pPr algn="ctr"/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</a:rPr>
              <a:t>2017-2022</a:t>
            </a:r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15%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048714" name="Rectangle 19"/>
          <p:cNvSpPr/>
          <p:nvPr/>
        </p:nvSpPr>
        <p:spPr>
          <a:xfrm>
            <a:off x="468232" y="2282603"/>
            <a:ext cx="2037080" cy="624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D308B"/>
                </a:solidFill>
              </a:rPr>
              <a:t>Indian </a:t>
            </a:r>
            <a:r>
              <a:rPr lang="en-US" dirty="0" smtClean="0">
                <a:solidFill>
                  <a:srgbClr val="FD308B"/>
                </a:solidFill>
              </a:rPr>
              <a:t>Drotaverine</a:t>
            </a:r>
          </a:p>
          <a:p>
            <a:pPr algn="ctr"/>
            <a:r>
              <a:rPr lang="en-US" dirty="0" smtClean="0">
                <a:solidFill>
                  <a:srgbClr val="FD308B"/>
                </a:solidFill>
              </a:rPr>
              <a:t>HCl Market </a:t>
            </a:r>
            <a:endParaRPr lang="en-US" dirty="0">
              <a:solidFill>
                <a:srgbClr val="FD308B"/>
              </a:solidFill>
            </a:endParaRPr>
          </a:p>
        </p:txBody>
      </p:sp>
      <p:sp>
        <p:nvSpPr>
          <p:cNvPr id="1048715" name="Rounded Rectangle 22"/>
          <p:cNvSpPr/>
          <p:nvPr/>
        </p:nvSpPr>
        <p:spPr>
          <a:xfrm>
            <a:off x="3523667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10,000t</a:t>
            </a:r>
          </a:p>
        </p:txBody>
      </p:sp>
      <p:sp>
        <p:nvSpPr>
          <p:cNvPr id="1048716" name="Rounded Rectangle 23"/>
          <p:cNvSpPr/>
          <p:nvPr/>
        </p:nvSpPr>
        <p:spPr>
          <a:xfrm>
            <a:off x="3615107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Xx MT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048717" name="Rounded Rectangle 25"/>
          <p:cNvSpPr/>
          <p:nvPr/>
        </p:nvSpPr>
        <p:spPr>
          <a:xfrm>
            <a:off x="5347043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~ $62m </a:t>
            </a:r>
          </a:p>
        </p:txBody>
      </p:sp>
      <p:sp>
        <p:nvSpPr>
          <p:cNvPr id="1048718" name="Rounded Rectangle 26"/>
          <p:cNvSpPr/>
          <p:nvPr/>
        </p:nvSpPr>
        <p:spPr>
          <a:xfrm>
            <a:off x="5430863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lvl="0" algn="ctr"/>
            <a:r>
              <a:rPr lang="en-US" sz="24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Arial Black" panose="020B0A04020102020204" pitchFamily="34" charset="0"/>
              </a:rPr>
              <a:t>$</a:t>
            </a:r>
            <a:r>
              <a:rPr lang="en-US" sz="2400" b="1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Arial Black" panose="020B0A04020102020204" pitchFamily="34" charset="0"/>
              </a:rPr>
              <a:t>xxM</a:t>
            </a:r>
            <a:endParaRPr lang="en-US" sz="2400" b="1" dirty="0" smtClean="0">
              <a:solidFill>
                <a:prstClr val="black">
                  <a:lumMod val="50000"/>
                  <a:lumOff val="50000"/>
                </a:prstClr>
              </a:solidFill>
              <a:latin typeface="Arial Black" panose="020B0A04020102020204" pitchFamily="34" charset="0"/>
            </a:endParaRPr>
          </a:p>
          <a:p>
            <a:pPr algn="ctr"/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48719" name="Rounded Rectangle 28"/>
          <p:cNvSpPr/>
          <p:nvPr/>
        </p:nvSpPr>
        <p:spPr>
          <a:xfrm>
            <a:off x="7162800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48720" name="Rounded Rectangle 29"/>
          <p:cNvSpPr/>
          <p:nvPr/>
        </p:nvSpPr>
        <p:spPr>
          <a:xfrm>
            <a:off x="7239000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Growth rate</a:t>
            </a:r>
          </a:p>
          <a:p>
            <a:pPr algn="ctr"/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</a:rPr>
              <a:t>2017-2022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xx%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097184" name="Picture 4" descr="C:\Users\user\AppData\Local\Microsoft\Windows\INetCache\IE\2A5UJ2NG\India-coor-locator[1].png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2601119" y="2346960"/>
            <a:ext cx="492413" cy="548640"/>
          </a:xfrm>
          <a:prstGeom prst="rect">
            <a:avLst/>
          </a:prstGeom>
          <a:noFill/>
        </p:spPr>
      </p:pic>
      <p:sp>
        <p:nvSpPr>
          <p:cNvPr id="1048721" name="Rectangle 18"/>
          <p:cNvSpPr/>
          <p:nvPr/>
        </p:nvSpPr>
        <p:spPr>
          <a:xfrm>
            <a:off x="357159" y="3200400"/>
            <a:ext cx="2629882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Drotaverine HCl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Manufacturers Market share by Geography </a:t>
            </a:r>
          </a:p>
        </p:txBody>
      </p:sp>
      <p:sp>
        <p:nvSpPr>
          <p:cNvPr id="1048722" name="Rectangle 34"/>
          <p:cNvSpPr/>
          <p:nvPr/>
        </p:nvSpPr>
        <p:spPr>
          <a:xfrm>
            <a:off x="3286753" y="3200400"/>
            <a:ext cx="2642569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Drotaverine HCl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Manufacturers  </a:t>
            </a:r>
          </a:p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by Geography </a:t>
            </a:r>
          </a:p>
        </p:txBody>
      </p:sp>
      <p:sp>
        <p:nvSpPr>
          <p:cNvPr id="1048723" name="Rectangle 31"/>
          <p:cNvSpPr/>
          <p:nvPr/>
        </p:nvSpPr>
        <p:spPr>
          <a:xfrm>
            <a:off x="0" y="5969913"/>
            <a:ext cx="914400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Total No. of Buyers of global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(Drotaverine HCl) is 207 with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the buying quantity of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122 M</a:t>
            </a: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</a:t>
            </a:r>
            <a:endParaRPr lang="en-US" sz="1100" b="1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The report also contains the profile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of  country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buyers with their buying quantities &amp; contact details</a:t>
            </a:r>
          </a:p>
        </p:txBody>
      </p:sp>
      <p:sp>
        <p:nvSpPr>
          <p:cNvPr id="1048724" name="Rectangle 37"/>
          <p:cNvSpPr/>
          <p:nvPr/>
        </p:nvSpPr>
        <p:spPr>
          <a:xfrm>
            <a:off x="6409402" y="3200400"/>
            <a:ext cx="2377440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Top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Global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Manufacturers</a:t>
            </a:r>
          </a:p>
        </p:txBody>
      </p:sp>
      <p:sp>
        <p:nvSpPr>
          <p:cNvPr id="1048725" name="Rectangle 38"/>
          <p:cNvSpPr/>
          <p:nvPr/>
        </p:nvSpPr>
        <p:spPr>
          <a:xfrm>
            <a:off x="937906" y="1857364"/>
            <a:ext cx="957313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1048726" name="Rectangle 33"/>
          <p:cNvSpPr/>
          <p:nvPr/>
        </p:nvSpPr>
        <p:spPr>
          <a:xfrm>
            <a:off x="6490364" y="3779520"/>
            <a:ext cx="2225040" cy="201168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lIns="91440" tIns="91440" rIns="91440" bIns="91440" anchor="ctr">
            <a:noAutofit/>
          </a:bodyPr>
          <a:lstStyle/>
          <a:p>
            <a:r>
              <a:rPr lang="en-IN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Cuf-quimicos</a:t>
            </a:r>
            <a:endParaRPr lang="en-IN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IN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Industrias</a:t>
            </a:r>
            <a:endParaRPr lang="en-IN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IN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IN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Coogee</a:t>
            </a: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chemicals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Aditya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Birla </a:t>
            </a:r>
          </a:p>
          <a:p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Chemicals </a:t>
            </a:r>
          </a:p>
          <a:p>
            <a:endParaRPr lang="en-IN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Pt. </a:t>
            </a:r>
            <a:r>
              <a:rPr lang="en-IN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Sulfindo</a:t>
            </a: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IN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Adi</a:t>
            </a:r>
            <a:endParaRPr lang="en-IN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Usaha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48727" name="AutoShape 9" descr="Image result for Mitsui Chemical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48728" name="Rectangle 35"/>
          <p:cNvSpPr/>
          <p:nvPr/>
        </p:nvSpPr>
        <p:spPr>
          <a:xfrm>
            <a:off x="1214414" y="4643446"/>
            <a:ext cx="957313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1048729" name="Rectangle 36"/>
          <p:cNvSpPr/>
          <p:nvPr/>
        </p:nvSpPr>
        <p:spPr>
          <a:xfrm>
            <a:off x="4357686" y="3929066"/>
            <a:ext cx="1000132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graphicFrame>
        <p:nvGraphicFramePr>
          <p:cNvPr id="4194304" name="Chart 39"/>
          <p:cNvGraphicFramePr>
            <a:graphicFrameLocks/>
          </p:cNvGraphicFramePr>
          <p:nvPr/>
        </p:nvGraphicFramePr>
        <p:xfrm>
          <a:off x="3000364" y="3857628"/>
          <a:ext cx="3000396" cy="1960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194305" name="Chart 32"/>
          <p:cNvGraphicFramePr>
            <a:graphicFrameLocks/>
          </p:cNvGraphicFramePr>
          <p:nvPr/>
        </p:nvGraphicFramePr>
        <p:xfrm>
          <a:off x="357158" y="3857628"/>
          <a:ext cx="2571768" cy="192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48730" name="AutoShape 2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731" name="AutoShape 4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732" name="AutoShape 6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733" name="AutoShape 8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734" name="AutoShape 10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735" name="AutoShape 12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736" name="AutoShape 14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737" name="AutoShape 18" descr="Coogee Chemicals | Linked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559</Words>
  <Application>Microsoft Office PowerPoint</Application>
  <PresentationFormat>On-screen Show (4:3)</PresentationFormat>
  <Paragraphs>132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宋体</vt:lpstr>
      <vt:lpstr>Arial</vt:lpstr>
      <vt:lpstr>Arial Black</vt:lpstr>
      <vt:lpstr>Calibri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Shekhar</dc:creator>
  <cp:lastModifiedBy>Faizan Ahmad</cp:lastModifiedBy>
  <cp:revision>2</cp:revision>
  <dcterms:created xsi:type="dcterms:W3CDTF">2020-02-20T17:59:25Z</dcterms:created>
  <dcterms:modified xsi:type="dcterms:W3CDTF">2022-02-11T05:07:47Z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15591032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S9.0.0</vt:lpwstr>
  </property>
</Properties>
</file>